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25"/>
  </p:notesMasterIdLst>
  <p:handoutMasterIdLst>
    <p:handoutMasterId r:id="rId26"/>
  </p:handoutMasterIdLst>
  <p:sldIdLst>
    <p:sldId id="801" r:id="rId7"/>
    <p:sldId id="802" r:id="rId8"/>
    <p:sldId id="780" r:id="rId9"/>
    <p:sldId id="781" r:id="rId10"/>
    <p:sldId id="782" r:id="rId11"/>
    <p:sldId id="778" r:id="rId12"/>
    <p:sldId id="787" r:id="rId13"/>
    <p:sldId id="784" r:id="rId14"/>
    <p:sldId id="785" r:id="rId15"/>
    <p:sldId id="786" r:id="rId16"/>
    <p:sldId id="788" r:id="rId17"/>
    <p:sldId id="783" r:id="rId18"/>
    <p:sldId id="790" r:id="rId19"/>
    <p:sldId id="791" r:id="rId20"/>
    <p:sldId id="792" r:id="rId21"/>
    <p:sldId id="796" r:id="rId22"/>
    <p:sldId id="793" r:id="rId23"/>
    <p:sldId id="794" r:id="rId24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801"/>
            <p14:sldId id="802"/>
            <p14:sldId id="780"/>
            <p14:sldId id="781"/>
            <p14:sldId id="782"/>
            <p14:sldId id="778"/>
            <p14:sldId id="787"/>
            <p14:sldId id="784"/>
            <p14:sldId id="785"/>
            <p14:sldId id="786"/>
            <p14:sldId id="788"/>
            <p14:sldId id="783"/>
            <p14:sldId id="790"/>
            <p14:sldId id="791"/>
            <p14:sldId id="792"/>
            <p14:sldId id="796"/>
            <p14:sldId id="793"/>
            <p14:sldId id="79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144" autoAdjust="0"/>
    <p:restoredTop sz="93219" autoAdjust="0"/>
  </p:normalViewPr>
  <p:slideViewPr>
    <p:cSldViewPr snapToGrid="0">
      <p:cViewPr varScale="1">
        <p:scale>
          <a:sx n="157" d="100"/>
          <a:sy n="157" d="100"/>
        </p:scale>
        <p:origin x="328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</a:t>
            </a: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2018. </a:t>
            </a: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9/26/18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</a:t>
            </a:r>
            <a:r>
              <a:rPr lang="en-US" sz="900" i="1" dirty="0" smtClean="0"/>
              <a:t>6156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</a:t>
            </a:r>
            <a:r>
              <a:rPr lang="en-US" sz="800" i="1" dirty="0" err="1" smtClean="0"/>
              <a:t>CloudFront</a:t>
            </a:r>
            <a:r>
              <a:rPr lang="en-US" sz="800" i="1" dirty="0" smtClean="0"/>
              <a:t>,</a:t>
            </a:r>
            <a:r>
              <a:rPr lang="en-US" sz="800" i="1" baseline="0" dirty="0" smtClean="0"/>
              <a:t> HTTP(S)</a:t>
            </a:r>
            <a:endParaRPr lang="en-US" sz="80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9/26/18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Computer_network" TargetMode="External"/><Relationship Id="rId20" Type="http://schemas.openxmlformats.org/officeDocument/2006/relationships/hyperlink" Target="https://en.wikipedia.org/wiki/Internet" TargetMode="External"/><Relationship Id="rId21" Type="http://schemas.openxmlformats.org/officeDocument/2006/relationships/hyperlink" Target="https://en.wikipedia.org/wiki/Hypertext_Transfer_Protocol" TargetMode="External"/><Relationship Id="rId22" Type="http://schemas.openxmlformats.org/officeDocument/2006/relationships/hyperlink" Target="https://en.wikipedia.org/wiki/Transport_Layer_Security" TargetMode="External"/><Relationship Id="rId23" Type="http://schemas.openxmlformats.org/officeDocument/2006/relationships/hyperlink" Target="https://en.wikipedia.org/wiki/Authentication" TargetMode="External"/><Relationship Id="rId24" Type="http://schemas.openxmlformats.org/officeDocument/2006/relationships/hyperlink" Target="https://en.wikipedia.org/wiki/Website" TargetMode="External"/><Relationship Id="rId25" Type="http://schemas.openxmlformats.org/officeDocument/2006/relationships/hyperlink" Target="https://en.wikipedia.org/wiki/Information_privacy" TargetMode="External"/><Relationship Id="rId26" Type="http://schemas.openxmlformats.org/officeDocument/2006/relationships/hyperlink" Target="https://en.wikipedia.org/wiki/Data_integrity" TargetMode="External"/><Relationship Id="rId10" Type="http://schemas.openxmlformats.org/officeDocument/2006/relationships/hyperlink" Target="https://en.wikipedia.org/wiki/Symmetric_cryptography" TargetMode="External"/><Relationship Id="rId11" Type="http://schemas.openxmlformats.org/officeDocument/2006/relationships/hyperlink" Target="https://en.wikipedia.org/wiki/Public-key_cryptography" TargetMode="External"/><Relationship Id="rId12" Type="http://schemas.openxmlformats.org/officeDocument/2006/relationships/hyperlink" Target="https://en.wikipedia.org/wiki/Message_authentication_code" TargetMode="External"/><Relationship Id="rId13" Type="http://schemas.openxmlformats.org/officeDocument/2006/relationships/hyperlink" Target="https://en.wikipedia.org/wiki/HTTPS#cite_note-HTTP_Over_TLS-1" TargetMode="External"/><Relationship Id="rId14" Type="http://schemas.openxmlformats.org/officeDocument/2006/relationships/hyperlink" Target="https://en.wikipedia.org/wiki/HTTPS#cite_note-Enabling_HTTP_Over_SSL-2" TargetMode="External"/><Relationship Id="rId15" Type="http://schemas.openxmlformats.org/officeDocument/2006/relationships/hyperlink" Target="https://en.wikipedia.org/wiki/HTTPS#cite_note-Secure_your_site_with_HTTPS-3" TargetMode="External"/><Relationship Id="rId16" Type="http://schemas.openxmlformats.org/officeDocument/2006/relationships/hyperlink" Target="https://en.wikipedia.org/wiki/HTTPS#cite_note-What_is_HTTPS.3F-4" TargetMode="External"/><Relationship Id="rId17" Type="http://schemas.openxmlformats.org/officeDocument/2006/relationships/hyperlink" Target="https://en.wikipedia.org/wiki/Communications_protocol" TargetMode="External"/><Relationship Id="rId18" Type="http://schemas.openxmlformats.org/officeDocument/2006/relationships/hyperlink" Target="https://en.wikipedia.org/wiki/Secure_communication" TargetMode="External"/><Relationship Id="rId19" Type="http://schemas.openxmlformats.org/officeDocument/2006/relationships/hyperlink" Target="https://en.wikipedia.org/wiki/Network_operating_syste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uthorization" TargetMode="External"/><Relationship Id="rId3" Type="http://schemas.openxmlformats.org/officeDocument/2006/relationships/hyperlink" Target="https://en.wikipedia.org/wiki/Information_security" TargetMode="External"/><Relationship Id="rId4" Type="http://schemas.openxmlformats.org/officeDocument/2006/relationships/hyperlink" Target="https://en.wikipedia.org/wiki/Computer_security" TargetMode="External"/><Relationship Id="rId5" Type="http://schemas.openxmlformats.org/officeDocument/2006/relationships/hyperlink" Target="https://en.wikipedia.org/wiki/Access_control" TargetMode="External"/><Relationship Id="rId6" Type="http://schemas.openxmlformats.org/officeDocument/2006/relationships/hyperlink" Target="https://en.wikipedia.org/wiki/Authorization#cite_note-1" TargetMode="External"/><Relationship Id="rId7" Type="http://schemas.openxmlformats.org/officeDocument/2006/relationships/hyperlink" Target="https://en.wikipedia.org/wiki/Cryptographic_protocol" TargetMode="External"/><Relationship Id="rId8" Type="http://schemas.openxmlformats.org/officeDocument/2006/relationships/hyperlink" Target="https://en.wikipedia.org/wiki/Communications_secur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3" y="713111"/>
            <a:ext cx="7723573" cy="40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06633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83970"/>
            <a:ext cx="8010144" cy="4123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54121" y="971769"/>
            <a:ext cx="2890723" cy="373541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24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9" y="498030"/>
            <a:ext cx="6563696" cy="413340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331367" y="2779776"/>
            <a:ext cx="4513478" cy="811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1227" y="1562471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1226" y="3064277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2213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Your Certificate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" y="583970"/>
            <a:ext cx="8171078" cy="4095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904" y="1075334"/>
            <a:ext cx="7745174" cy="81198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904" y="583970"/>
            <a:ext cx="3385315" cy="387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29374" y="3852909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6583" y="4012707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0092" y="41496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7301" y="4423364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64131" y="41843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894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2" y="583970"/>
            <a:ext cx="7148068" cy="4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2916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13" y="102229"/>
            <a:ext cx="7263994" cy="279058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8" y="2892814"/>
            <a:ext cx="7915046" cy="18069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Curved Right Arrow 3"/>
          <p:cNvSpPr/>
          <p:nvPr/>
        </p:nvSpPr>
        <p:spPr>
          <a:xfrm>
            <a:off x="4937760" y="2567635"/>
            <a:ext cx="1265530" cy="1909268"/>
          </a:xfrm>
          <a:prstGeom prst="curvedRightArrow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8845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9" y="197510"/>
            <a:ext cx="8221018" cy="37009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65336772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Info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35" y="390071"/>
            <a:ext cx="6694724" cy="43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8224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13" y="120454"/>
            <a:ext cx="5732347" cy="44524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48971" y="3320249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70408" y="3639845"/>
            <a:ext cx="621437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896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7" y="226771"/>
            <a:ext cx="8530593" cy="42808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2869072" y="2663300"/>
            <a:ext cx="1285678" cy="106533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86218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" y="1769032"/>
            <a:ext cx="3150102" cy="2894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48" y="1483647"/>
            <a:ext cx="5358640" cy="3015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60" y="292608"/>
            <a:ext cx="692360" cy="692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029" y="228345"/>
            <a:ext cx="854304" cy="85430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3499620" y="638788"/>
            <a:ext cx="431409" cy="167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82968" y="3478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The client </a:t>
            </a:r>
            <a:r>
              <a:rPr lang="mr-IN" sz="1600" dirty="0" smtClean="0">
                <a:latin typeface="+mn-lt"/>
              </a:rPr>
              <a:t>–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CloudFront</a:t>
            </a:r>
            <a:r>
              <a:rPr lang="en-US" sz="1600" dirty="0" smtClean="0">
                <a:latin typeface="+mn-lt"/>
              </a:rPr>
              <a:t> connection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is distributed and extremely local with</a:t>
            </a:r>
            <a:r>
              <a:rPr lang="en-US" sz="1600" dirty="0">
                <a:latin typeface="+mn-lt"/>
              </a:rPr>
              <a:t/>
            </a:r>
            <a:br>
              <a:rPr lang="en-US" sz="1600" dirty="0">
                <a:latin typeface="+mn-lt"/>
              </a:rPr>
            </a:br>
            <a:r>
              <a:rPr lang="en-US" sz="1600" dirty="0" smtClean="0">
                <a:latin typeface="+mn-lt"/>
              </a:rPr>
              <a:t>file and REST API caching.</a:t>
            </a:r>
          </a:p>
        </p:txBody>
      </p:sp>
    </p:spTree>
    <p:extLst>
      <p:ext uri="{BB962C8B-B14F-4D97-AF65-F5344CB8AC3E}">
        <p14:creationId xmlns:p14="http://schemas.microsoft.com/office/powerpoint/2010/main" val="46457733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Security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358" y="658368"/>
            <a:ext cx="8727034" cy="40379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Authentication: “</a:t>
            </a:r>
            <a:r>
              <a:rPr lang="en-US" sz="1200" dirty="0"/>
              <a:t> </a:t>
            </a:r>
            <a:r>
              <a:rPr lang="en-US" sz="1200" dirty="0" smtClean="0"/>
              <a:t>(</a:t>
            </a:r>
            <a:r>
              <a:rPr lang="mr-IN" sz="1200" dirty="0" smtClean="0"/>
              <a:t>…</a:t>
            </a:r>
            <a:r>
              <a:rPr lang="en-US" sz="1200" dirty="0" smtClean="0"/>
              <a:t>) is </a:t>
            </a:r>
            <a:r>
              <a:rPr lang="en-US" sz="1200" dirty="0"/>
              <a:t>the act of confirming the truth of an attribute of a single piece of data claimed true by an entity. In contrast with identification, which refers to the act of stating or otherwise indicating a claim purportedly attesting to a person or thing's identity, authentication is the process of actually confirming that identity. </a:t>
            </a:r>
            <a:r>
              <a:rPr lang="en-US" sz="1200" dirty="0" smtClean="0"/>
              <a:t>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Authorization:</a:t>
            </a:r>
            <a:endParaRPr lang="en-US" sz="12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“The </a:t>
            </a:r>
            <a:r>
              <a:rPr lang="en-US" sz="1100" dirty="0"/>
              <a:t>process of </a:t>
            </a:r>
            <a:r>
              <a:rPr lang="en-US" sz="1100" dirty="0">
                <a:hlinkClick r:id="rId2" tooltip="Authorization"/>
              </a:rPr>
              <a:t>authorization</a:t>
            </a:r>
            <a:r>
              <a:rPr lang="en-US" sz="1100" dirty="0"/>
              <a:t> is distinct from that of authentication. Whereas authentication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who you say you </a:t>
            </a:r>
            <a:r>
              <a:rPr lang="en-US" sz="1100" dirty="0" smtClean="0"/>
              <a:t>are’, </a:t>
            </a:r>
            <a:r>
              <a:rPr lang="en-US" sz="1100" dirty="0"/>
              <a:t>authorization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permitted to do what you are trying to </a:t>
            </a:r>
            <a:r>
              <a:rPr lang="en-US" sz="1100" dirty="0" smtClean="0"/>
              <a:t>do’.</a:t>
            </a:r>
            <a:endParaRPr lang="en-US" sz="11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/>
              <a:t>Authorization</a:t>
            </a:r>
            <a:r>
              <a:rPr lang="en-US" sz="1100" dirty="0"/>
              <a:t> is the function of specifying access rights/privileges to resources related to </a:t>
            </a:r>
            <a:r>
              <a:rPr lang="en-US" sz="1100" dirty="0">
                <a:hlinkClick r:id="rId3" tooltip="Information security"/>
              </a:rPr>
              <a:t>information security</a:t>
            </a:r>
            <a:r>
              <a:rPr lang="en-US" sz="1100" dirty="0"/>
              <a:t> and </a:t>
            </a:r>
            <a:r>
              <a:rPr lang="en-US" sz="1100" dirty="0">
                <a:hlinkClick r:id="rId4" tooltip="Computer security"/>
              </a:rPr>
              <a:t>computer security</a:t>
            </a:r>
            <a:r>
              <a:rPr lang="en-US" sz="1100" dirty="0"/>
              <a:t> in general and to </a:t>
            </a:r>
            <a:r>
              <a:rPr lang="en-US" sz="1100" dirty="0">
                <a:hlinkClick r:id="rId5" tooltip="Access control"/>
              </a:rPr>
              <a:t>access control</a:t>
            </a:r>
            <a:r>
              <a:rPr lang="en-US" sz="1100" dirty="0"/>
              <a:t> in particular </a:t>
            </a:r>
            <a:r>
              <a:rPr lang="en-US" sz="1100" baseline="30000" dirty="0">
                <a:hlinkClick r:id="rId6"/>
              </a:rPr>
              <a:t>[1]</a:t>
            </a:r>
            <a:r>
              <a:rPr lang="en-US" sz="1100" dirty="0"/>
              <a:t>. More formally, "to authorize" is to define an access policy</a:t>
            </a:r>
            <a:r>
              <a:rPr lang="en-US" sz="1100" dirty="0" smtClean="0"/>
              <a:t>.”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(Communication) Security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 smtClean="0"/>
              <a:t>Transport </a:t>
            </a:r>
            <a:r>
              <a:rPr lang="en-US" sz="1100" b="1" dirty="0"/>
              <a:t>Layer Security</a:t>
            </a:r>
            <a:r>
              <a:rPr lang="en-US" sz="1100" dirty="0"/>
              <a:t> (</a:t>
            </a:r>
            <a:r>
              <a:rPr lang="en-US" sz="1100" b="1" dirty="0"/>
              <a:t>TLS</a:t>
            </a:r>
            <a:r>
              <a:rPr lang="en-US" sz="1100" dirty="0"/>
              <a:t>) and its predecessor, </a:t>
            </a:r>
            <a:r>
              <a:rPr lang="en-US" sz="1100" b="1" dirty="0"/>
              <a:t>Secure Sockets Layer</a:t>
            </a:r>
            <a:r>
              <a:rPr lang="en-US" sz="1100" dirty="0"/>
              <a:t> (</a:t>
            </a:r>
            <a:r>
              <a:rPr lang="en-US" sz="1100" b="1" dirty="0"/>
              <a:t>SSL</a:t>
            </a:r>
            <a:r>
              <a:rPr lang="en-US" sz="1100" dirty="0"/>
              <a:t>), both frequently referred to as "SSL", are </a:t>
            </a:r>
            <a:r>
              <a:rPr lang="en-US" sz="1100" dirty="0">
                <a:hlinkClick r:id="rId7" tooltip="Cryptographic protocol"/>
              </a:rPr>
              <a:t>cryptographic protocols</a:t>
            </a:r>
            <a:r>
              <a:rPr lang="en-US" sz="1100" dirty="0"/>
              <a:t> that provide </a:t>
            </a:r>
            <a:r>
              <a:rPr lang="en-US" sz="1100" dirty="0">
                <a:hlinkClick r:id="rId8" tooltip="Communications security"/>
              </a:rPr>
              <a:t>communications security</a:t>
            </a:r>
            <a:r>
              <a:rPr lang="en-US" sz="1100" dirty="0"/>
              <a:t> over a </a:t>
            </a:r>
            <a:r>
              <a:rPr lang="en-US" sz="1100" dirty="0">
                <a:hlinkClick r:id="rId9" tooltip="Computer network"/>
              </a:rPr>
              <a:t>computer network</a:t>
            </a:r>
            <a:r>
              <a:rPr lang="en-US" sz="1100" dirty="0" smtClean="0"/>
              <a:t>.”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 smtClean="0"/>
              <a:t>“The </a:t>
            </a:r>
            <a:r>
              <a:rPr lang="en-US" sz="1000" dirty="0"/>
              <a:t>connection is </a:t>
            </a:r>
            <a:r>
              <a:rPr lang="en-US" sz="1000" i="1" dirty="0"/>
              <a:t>private</a:t>
            </a:r>
            <a:r>
              <a:rPr lang="en-US" sz="1000" dirty="0"/>
              <a:t> (or </a:t>
            </a:r>
            <a:r>
              <a:rPr lang="en-US" sz="1000" i="1" dirty="0"/>
              <a:t>secure</a:t>
            </a:r>
            <a:r>
              <a:rPr lang="en-US" sz="1000" dirty="0"/>
              <a:t>) because </a:t>
            </a:r>
            <a:r>
              <a:rPr lang="en-US" sz="1000" dirty="0">
                <a:hlinkClick r:id="rId10" tooltip="Symmetric cryptography"/>
              </a:rPr>
              <a:t>symmetric cryptography</a:t>
            </a:r>
            <a:r>
              <a:rPr lang="en-US" sz="1000" dirty="0"/>
              <a:t> is used to encrypt the data transmitted</a:t>
            </a:r>
            <a:r>
              <a:rPr lang="en-US" sz="1000" dirty="0" smtClean="0"/>
              <a:t>.”</a:t>
            </a:r>
            <a:r>
              <a:rPr lang="en-US" sz="1000" dirty="0"/>
              <a:t> </a:t>
            </a:r>
            <a:endParaRPr lang="en-US" sz="1000" dirty="0" smtClean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identity of the communicating parties can be </a:t>
            </a:r>
            <a:r>
              <a:rPr lang="en-US" sz="1000" i="1" dirty="0"/>
              <a:t>authenticated</a:t>
            </a:r>
            <a:r>
              <a:rPr lang="en-US" sz="1000" dirty="0"/>
              <a:t> using </a:t>
            </a:r>
            <a:r>
              <a:rPr lang="en-US" sz="1000" dirty="0">
                <a:hlinkClick r:id="rId11" tooltip="Public-key cryptography"/>
              </a:rPr>
              <a:t>public-key cryptography</a:t>
            </a:r>
            <a:r>
              <a:rPr lang="en-US" sz="1000" dirty="0" smtClean="0"/>
              <a:t>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connection ensures </a:t>
            </a:r>
            <a:r>
              <a:rPr lang="en-US" sz="1000" i="1" dirty="0"/>
              <a:t>integrity</a:t>
            </a:r>
            <a:r>
              <a:rPr lang="en-US" sz="1000" dirty="0"/>
              <a:t> because each message transmitted includes a message integrity check using a </a:t>
            </a:r>
            <a:r>
              <a:rPr lang="en-US" sz="1000" dirty="0">
                <a:hlinkClick r:id="rId12" tooltip="Message authentication code"/>
              </a:rPr>
              <a:t>message authentication code</a:t>
            </a:r>
            <a:r>
              <a:rPr lang="en-US" sz="1000" dirty="0"/>
              <a:t> to prevent undetected loss or alteration of the data during transmission</a:t>
            </a:r>
            <a:r>
              <a:rPr lang="en-US" sz="1000" dirty="0" smtClean="0"/>
              <a:t>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b="1" dirty="0"/>
              <a:t>HTTPS</a:t>
            </a:r>
            <a:r>
              <a:rPr lang="en-US" sz="1100" dirty="0"/>
              <a:t> (also called </a:t>
            </a:r>
            <a:r>
              <a:rPr lang="en-US" sz="1100" b="1" dirty="0"/>
              <a:t>HTTP over Transport Layer Security</a:t>
            </a:r>
            <a:r>
              <a:rPr lang="en-US" sz="1100" dirty="0"/>
              <a:t> [</a:t>
            </a:r>
            <a:r>
              <a:rPr lang="en-US" sz="1100" b="1" dirty="0"/>
              <a:t>TLS</a:t>
            </a:r>
            <a:r>
              <a:rPr lang="en-US" sz="1100" dirty="0"/>
              <a:t>],</a:t>
            </a:r>
            <a:r>
              <a:rPr lang="en-US" sz="1100" baseline="30000" dirty="0">
                <a:hlinkClick r:id="rId13"/>
              </a:rPr>
              <a:t>[1]</a:t>
            </a:r>
            <a:r>
              <a:rPr lang="en-US" sz="1100" dirty="0"/>
              <a:t> </a:t>
            </a:r>
            <a:r>
              <a:rPr lang="en-US" sz="1100" b="1" dirty="0"/>
              <a:t>HTTP over SSL</a:t>
            </a:r>
            <a:r>
              <a:rPr lang="en-US" sz="1100" dirty="0"/>
              <a:t>,</a:t>
            </a:r>
            <a:r>
              <a:rPr lang="en-US" sz="1100" baseline="30000" dirty="0">
                <a:hlinkClick r:id="rId14"/>
              </a:rPr>
              <a:t>[2]</a:t>
            </a:r>
            <a:r>
              <a:rPr lang="en-US" sz="1100" dirty="0"/>
              <a:t> and </a:t>
            </a:r>
            <a:r>
              <a:rPr lang="en-US" sz="1100" b="1" dirty="0"/>
              <a:t>HTTP Secure</a:t>
            </a:r>
            <a:r>
              <a:rPr lang="en-US" sz="1100" baseline="30000" dirty="0">
                <a:hlinkClick r:id="rId15"/>
              </a:rPr>
              <a:t>[3]</a:t>
            </a:r>
            <a:r>
              <a:rPr lang="en-US" sz="1100" baseline="30000" dirty="0">
                <a:hlinkClick r:id="rId16"/>
              </a:rPr>
              <a:t>[4]</a:t>
            </a:r>
            <a:r>
              <a:rPr lang="en-US" sz="1100" dirty="0"/>
              <a:t>) is a </a:t>
            </a:r>
            <a:r>
              <a:rPr lang="en-US" sz="1100" dirty="0">
                <a:hlinkClick r:id="rId17" tooltip="Communications protocol"/>
              </a:rPr>
              <a:t>communications protocol</a:t>
            </a:r>
            <a:r>
              <a:rPr lang="en-US" sz="1100" dirty="0"/>
              <a:t> for </a:t>
            </a:r>
            <a:r>
              <a:rPr lang="en-US" sz="1100" dirty="0">
                <a:hlinkClick r:id="rId18" tooltip="Secure communication"/>
              </a:rPr>
              <a:t>secure communication</a:t>
            </a:r>
            <a:r>
              <a:rPr lang="en-US" sz="1100" dirty="0"/>
              <a:t> over a </a:t>
            </a:r>
            <a:r>
              <a:rPr lang="en-US" sz="1100" dirty="0">
                <a:hlinkClick r:id="rId19" tooltip="Network operating system"/>
              </a:rPr>
              <a:t>computer network</a:t>
            </a:r>
            <a:r>
              <a:rPr lang="en-US" sz="1100" dirty="0"/>
              <a:t> which is widely used on the </a:t>
            </a:r>
            <a:r>
              <a:rPr lang="en-US" sz="1100" dirty="0">
                <a:hlinkClick r:id="rId20" tooltip="Internet"/>
              </a:rPr>
              <a:t>Internet</a:t>
            </a:r>
            <a:r>
              <a:rPr lang="en-US" sz="1100" dirty="0"/>
              <a:t>. HTTPS consists of communication over </a:t>
            </a:r>
            <a:r>
              <a:rPr lang="en-US" sz="1100" dirty="0">
                <a:hlinkClick r:id="rId21" tooltip="Hypertext Transfer Protocol"/>
              </a:rPr>
              <a:t>Hypertext Transfer Protocol</a:t>
            </a:r>
            <a:r>
              <a:rPr lang="en-US" sz="1100" dirty="0"/>
              <a:t> (HTTP) within a connection encrypted by </a:t>
            </a:r>
            <a:r>
              <a:rPr lang="en-US" sz="1100" dirty="0">
                <a:hlinkClick r:id="rId22" tooltip="Transport Layer Security"/>
              </a:rPr>
              <a:t>Transport Layer Security</a:t>
            </a:r>
            <a:r>
              <a:rPr lang="en-US" sz="1100" dirty="0"/>
              <a:t>, or its predecessor, Secure Sockets Layer. The main motivation for HTTPS is </a:t>
            </a:r>
            <a:r>
              <a:rPr lang="en-US" sz="1100" dirty="0">
                <a:hlinkClick r:id="rId23" tooltip="Authentication"/>
              </a:rPr>
              <a:t>authentication</a:t>
            </a:r>
            <a:r>
              <a:rPr lang="en-US" sz="1100" dirty="0"/>
              <a:t> of the visited </a:t>
            </a:r>
            <a:r>
              <a:rPr lang="en-US" sz="1100" dirty="0">
                <a:hlinkClick r:id="rId24" tooltip="Website"/>
              </a:rPr>
              <a:t>website</a:t>
            </a:r>
            <a:r>
              <a:rPr lang="en-US" sz="1100" dirty="0"/>
              <a:t> and protection of the </a:t>
            </a:r>
            <a:r>
              <a:rPr lang="en-US" sz="1100" dirty="0">
                <a:hlinkClick r:id="rId25" tooltip="Information privacy"/>
              </a:rPr>
              <a:t>privacy</a:t>
            </a:r>
            <a:r>
              <a:rPr lang="en-US" sz="1100" dirty="0"/>
              <a:t> and </a:t>
            </a:r>
            <a:r>
              <a:rPr lang="en-US" sz="1100" dirty="0">
                <a:hlinkClick r:id="rId26" tooltip="Data integrity"/>
              </a:rPr>
              <a:t>integrity</a:t>
            </a:r>
            <a:r>
              <a:rPr lang="en-US" sz="1100" dirty="0"/>
              <a:t> of the exchanged data.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7068963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</a:t>
            </a:r>
            <a:r>
              <a:rPr lang="mr-IN" dirty="0" smtClean="0"/>
              <a:t>–</a:t>
            </a:r>
            <a:r>
              <a:rPr lang="en-US" dirty="0" smtClean="0"/>
              <a:t> Bob </a:t>
            </a:r>
            <a:r>
              <a:rPr lang="mr-IN" dirty="0" smtClean="0"/>
              <a:t>–</a:t>
            </a:r>
            <a:r>
              <a:rPr lang="en-US" dirty="0" smtClean="0"/>
              <a:t> Eve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467406"/>
            <a:ext cx="8267140" cy="10478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Eve observes the unencrypted communication.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Probably to do something malicious with the observed information,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Steal credit card numbers.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Steal login IDs and passwords.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68" y="583970"/>
            <a:ext cx="5934250" cy="28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255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</a:t>
            </a:r>
            <a:r>
              <a:rPr lang="mr-IN" dirty="0" smtClean="0"/>
              <a:t>–</a:t>
            </a:r>
            <a:r>
              <a:rPr lang="en-US" dirty="0" smtClean="0"/>
              <a:t> Bob </a:t>
            </a:r>
            <a:r>
              <a:rPr lang="mr-IN" dirty="0" smtClean="0"/>
              <a:t>–</a:t>
            </a:r>
            <a:r>
              <a:rPr lang="en-US" dirty="0" smtClean="0"/>
              <a:t> Mallory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09" y="583970"/>
            <a:ext cx="6261811" cy="2667835"/>
          </a:xfrm>
          <a:prstGeom prst="rect">
            <a:avLst/>
          </a:prstGeom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457200" y="3251805"/>
            <a:ext cx="8267140" cy="14957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Mallory intercepts the communication, including any security set up,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Keys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BASIC-AUTH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Makes Bob think she is Alice and Alice think she is Bob to steal information or send evil messages (e.g. transfer money).</a:t>
            </a:r>
          </a:p>
        </p:txBody>
      </p:sp>
    </p:spTree>
    <p:extLst>
      <p:ext uri="{BB962C8B-B14F-4D97-AF65-F5344CB8AC3E}">
        <p14:creationId xmlns:p14="http://schemas.microsoft.com/office/powerpoint/2010/main" val="1985035997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54802" y="402336"/>
            <a:ext cx="3669537" cy="4112908"/>
          </a:xfrm>
        </p:spPr>
        <p:txBody>
          <a:bodyPr/>
          <a:lstStyle/>
          <a:p>
            <a:r>
              <a:rPr lang="en-US" dirty="0" smtClean="0"/>
              <a:t>Using</a:t>
            </a:r>
          </a:p>
          <a:p>
            <a:pPr lvl="1"/>
            <a:r>
              <a:rPr lang="en-US" dirty="0" smtClean="0"/>
              <a:t>The SSL Certificate</a:t>
            </a:r>
          </a:p>
          <a:p>
            <a:pPr lvl="1"/>
            <a:r>
              <a:rPr lang="en-US" dirty="0" smtClean="0"/>
              <a:t>PKI cryptography</a:t>
            </a:r>
          </a:p>
          <a:p>
            <a:r>
              <a:rPr lang="en-US" dirty="0" smtClean="0"/>
              <a:t>Bob can </a:t>
            </a:r>
            <a:r>
              <a:rPr lang="en-US" i="1" dirty="0" smtClean="0"/>
              <a:t>prove</a:t>
            </a:r>
            <a:r>
              <a:rPr lang="en-US" dirty="0" smtClean="0"/>
              <a:t> identity to Alice.</a:t>
            </a:r>
          </a:p>
          <a:p>
            <a:r>
              <a:rPr lang="en-US" dirty="0" smtClean="0"/>
              <a:t>Alice can send messages to Bob that only Bob can decrypt.</a:t>
            </a:r>
          </a:p>
          <a:p>
            <a:r>
              <a:rPr lang="en-US" dirty="0" smtClean="0"/>
              <a:t>This allows a</a:t>
            </a:r>
          </a:p>
          <a:p>
            <a:pPr lvl="1"/>
            <a:r>
              <a:rPr lang="en-US" dirty="0" smtClean="0"/>
              <a:t>Key exchange</a:t>
            </a:r>
          </a:p>
          <a:p>
            <a:pPr lvl="1"/>
            <a:r>
              <a:rPr lang="en-US" dirty="0" smtClean="0"/>
              <a:t>To set up a secure channel</a:t>
            </a:r>
          </a:p>
          <a:p>
            <a:r>
              <a:rPr lang="en-US" dirty="0" smtClean="0"/>
              <a:t>But, Alice has not proven identity to Bob.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1" y="760781"/>
            <a:ext cx="4525912" cy="35048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25850" y="2092147"/>
            <a:ext cx="1119225" cy="687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249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Diagrams Explaining HTTPS/TLS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7" y="583970"/>
            <a:ext cx="3590217" cy="4280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29" y="713578"/>
            <a:ext cx="5361326" cy="402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081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2" y="583970"/>
            <a:ext cx="8046720" cy="3187647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92454" y="819303"/>
            <a:ext cx="2838298" cy="15246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72964" y="1294790"/>
            <a:ext cx="2835858" cy="136062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0662" y="1594714"/>
            <a:ext cx="1938528" cy="89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62102" y="3666161"/>
            <a:ext cx="8267140" cy="986305"/>
          </a:xfrm>
          <a:solidFill>
            <a:schemeClr val="tx2"/>
          </a:solidFill>
        </p:spPr>
        <p:txBody>
          <a:bodyPr>
            <a:normAutofit lnSpcReduction="10000"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I am connected to the owner of </a:t>
            </a:r>
            <a:r>
              <a:rPr lang="en-US" sz="1600" i="1" dirty="0" err="1" smtClean="0">
                <a:solidFill>
                  <a:srgbClr val="7030A0"/>
                </a:solidFill>
              </a:rPr>
              <a:t>bankofamerica.com</a:t>
            </a:r>
            <a:r>
              <a:rPr lang="en-US" sz="1600" i="1" dirty="0">
                <a:solidFill>
                  <a:srgbClr val="7030A0"/>
                </a:solidFill>
              </a:rPr>
              <a:t> </a:t>
            </a:r>
            <a:r>
              <a:rPr lang="en-US" sz="1600" i="1" dirty="0" smtClean="0">
                <a:solidFill>
                  <a:srgbClr val="7030A0"/>
                </a:solidFill>
                <a:sym typeface="Wingdings"/>
              </a:rPr>
              <a:t></a:t>
            </a:r>
          </a:p>
          <a:p>
            <a:r>
              <a:rPr lang="en-US" sz="1600" dirty="0" smtClean="0">
                <a:solidFill>
                  <a:srgbClr val="FF0000"/>
                </a:solidFill>
                <a:sym typeface="Wingdings"/>
              </a:rPr>
              <a:t>I can send the site a shared secret, and be sure no one else can see it.</a:t>
            </a:r>
          </a:p>
          <a:p>
            <a:r>
              <a:rPr lang="en-US" sz="1600" dirty="0" smtClean="0">
                <a:solidFill>
                  <a:srgbClr val="00B050"/>
                </a:solidFill>
                <a:sym typeface="Wingdings"/>
              </a:rPr>
              <a:t>This works for REST because REST is still HTTP(S).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6950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5" y="654674"/>
            <a:ext cx="8405165" cy="39630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954121" y="1038757"/>
            <a:ext cx="2890723" cy="357897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8651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140411</TotalTime>
  <Words>201</Words>
  <Application>Microsoft Macintosh PowerPoint</Application>
  <PresentationFormat>On-screen Show (16:9)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CloudFront</vt:lpstr>
      <vt:lpstr>In Reality</vt:lpstr>
      <vt:lpstr>(Some) Security Facets</vt:lpstr>
      <vt:lpstr>Alice – Bob – Eve </vt:lpstr>
      <vt:lpstr>Alice – Bob – Mallory </vt:lpstr>
      <vt:lpstr>HTTPS</vt:lpstr>
      <vt:lpstr>Two Diagrams Explaining HTTPS/TLS</vt:lpstr>
      <vt:lpstr>HTTPS Example</vt:lpstr>
      <vt:lpstr>Certificate</vt:lpstr>
      <vt:lpstr>Using Your Certificate</vt:lpstr>
      <vt:lpstr>Using Your Certificate</vt:lpstr>
      <vt:lpstr>Using Your Certificate</vt:lpstr>
      <vt:lpstr>Obtaining a Certificate</vt:lpstr>
      <vt:lpstr>PowerPoint Presentation</vt:lpstr>
      <vt:lpstr>PowerPoint Presentation</vt:lpstr>
      <vt:lpstr>DNS Info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1905</cp:revision>
  <cp:lastPrinted>2017-10-09T20:35:25Z</cp:lastPrinted>
  <dcterms:created xsi:type="dcterms:W3CDTF">2013-01-02T09:04:46Z</dcterms:created>
  <dcterms:modified xsi:type="dcterms:W3CDTF">2018-09-26T16:26:59Z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